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handoutMasterIdLst>
    <p:handoutMasterId r:id="rId3"/>
  </p:handoutMasterIdLst>
  <p:sldIdLst>
    <p:sldId id="256" r:id="rId2"/>
  </p:sldIdLst>
  <p:sldSz cx="43891200" cy="32918400"/>
  <p:notesSz cx="9296400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1pPr>
    <a:lvl2pPr marL="366713" indent="90488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736600" indent="1778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104900" indent="2667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474788" indent="354013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3978A"/>
    <a:srgbClr val="B6AFA1"/>
    <a:srgbClr val="48382D"/>
    <a:srgbClr val="D74520"/>
    <a:srgbClr val="8B4518"/>
    <a:srgbClr val="FFFF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49" autoAdjust="0"/>
  </p:normalViewPr>
  <p:slideViewPr>
    <p:cSldViewPr>
      <p:cViewPr varScale="1">
        <p:scale>
          <a:sx n="18" d="100"/>
          <a:sy n="18" d="100"/>
        </p:scale>
        <p:origin x="1134" y="108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59238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78438" y="0"/>
            <a:ext cx="4056062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69088"/>
            <a:ext cx="4059238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78438" y="6669088"/>
            <a:ext cx="4056062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D1333D8-5A7D-4AAE-96AD-97F658244D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181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12496800" y="21640800"/>
            <a:ext cx="8305800" cy="611124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0"/>
          </p:nvPr>
        </p:nvSpPr>
        <p:spPr>
          <a:xfrm>
            <a:off x="23164800" y="9525000"/>
            <a:ext cx="8305800" cy="52578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1"/>
          </p:nvPr>
        </p:nvSpPr>
        <p:spPr>
          <a:xfrm>
            <a:off x="23164800" y="15849600"/>
            <a:ext cx="8305800" cy="107442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rm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8591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62B73DEE-6C19-4983-B338-AC3BDAAFDC3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328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C461A807-BB9A-434E-858A-5B451E675E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713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10EC9D2-7B53-44EC-847B-42A0BFFD93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0066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30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3362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6728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0091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345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66824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0185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5354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46913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13569A9B-7F0B-47D0-A1F9-4A4A99602D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73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AFAA92A-8AC7-486C-9A85-7826ACF37E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128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3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1"/>
            <a:ext cx="19392903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7" y="7368543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7" y="10439401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D64E8153-2A2C-4761-AE0A-1EB414F685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60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A73013D-6B1E-4978-A656-7BC263224C7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4862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67E528D-C02B-4ACB-9927-0290E1B122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886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7" y="1310640"/>
            <a:ext cx="14439903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8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7" y="6888488"/>
            <a:ext cx="14439903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F8E34406-618A-40F3-88E7-DF0EE37ABA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69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53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BFF47BF3-46E1-42C7-9556-AB1787FB32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7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-14288" y="-82550"/>
            <a:ext cx="43905488" cy="3300095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v</a:t>
            </a:r>
          </a:p>
        </p:txBody>
      </p:sp>
      <p:sp>
        <p:nvSpPr>
          <p:cNvPr id="8" name="Rectangle 7"/>
          <p:cNvSpPr/>
          <p:nvPr/>
        </p:nvSpPr>
        <p:spPr>
          <a:xfrm>
            <a:off x="762000" y="7086600"/>
            <a:ext cx="42443400" cy="25146000"/>
          </a:xfrm>
          <a:prstGeom prst="rect">
            <a:avLst/>
          </a:prstGeom>
          <a:solidFill>
            <a:srgbClr val="B6AFA1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62000" y="838200"/>
            <a:ext cx="42443400" cy="6248400"/>
          </a:xfrm>
          <a:prstGeom prst="rect">
            <a:avLst/>
          </a:prstGeom>
          <a:solidFill>
            <a:srgbClr val="93978A">
              <a:alpha val="70000"/>
            </a:srgbClr>
          </a:solidFill>
          <a:ln w="1905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29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0788" y="411163"/>
            <a:ext cx="4748212" cy="507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0668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72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6314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3756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ctr" defTabSz="4384675" rtl="0" eaLnBrk="1" fontAlgn="base" hangingPunct="1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2pPr>
      <a:lvl3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3pPr>
      <a:lvl4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4pPr>
      <a:lvl5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5pPr>
      <a:lvl6pPr marL="369235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6pPr>
      <a:lvl7pPr marL="73846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7pPr>
      <a:lvl8pPr marL="1107704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8pPr>
      <a:lvl9pPr marL="147693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9pPr>
    </p:titleStyle>
    <p:bodyStyle>
      <a:lvl1pPr marL="1644650" indent="-1644650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3563938" indent="-1370013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5483225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7675563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9867900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12063502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56869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0231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3597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3362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6728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0091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345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66824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0185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354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46913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>
            <a:alpha val="392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3"/>
          <p:cNvSpPr txBox="1">
            <a:spLocks noChangeArrowheads="1"/>
          </p:cNvSpPr>
          <p:nvPr/>
        </p:nvSpPr>
        <p:spPr bwMode="auto">
          <a:xfrm>
            <a:off x="1524000" y="2460625"/>
            <a:ext cx="24384000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Trident </a:t>
            </a:r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GPS System</a:t>
            </a:r>
            <a:endParaRPr lang="en-US" altLang="en-US" sz="10500" b="1" dirty="0">
              <a:solidFill>
                <a:srgbClr val="D74520"/>
              </a:solidFill>
              <a:latin typeface="Soho Std" charset="0"/>
            </a:endParaRPr>
          </a:p>
          <a:p>
            <a:pPr eaLnBrk="1" hangingPunct="1"/>
            <a:r>
              <a:rPr lang="en-US" altLang="en-US" sz="7500" dirty="0" smtClean="0">
                <a:solidFill>
                  <a:srgbClr val="000000"/>
                </a:solidFill>
                <a:latin typeface="LeituraSans-Grot 3" charset="0"/>
              </a:rPr>
              <a:t>Albert Le, Nathan Christopher, Daniel Lin Tzu</a:t>
            </a:r>
            <a:endParaRPr lang="en-US" altLang="en-US" sz="7500" dirty="0">
              <a:solidFill>
                <a:srgbClr val="000000"/>
              </a:solidFill>
              <a:latin typeface="LeituraSans-Grot 3" charset="0"/>
            </a:endParaRPr>
          </a:p>
        </p:txBody>
      </p:sp>
      <p:cxnSp>
        <p:nvCxnSpPr>
          <p:cNvPr id="6" name="Straight Connector 5"/>
          <p:cNvCxnSpPr>
            <a:cxnSpLocks noChangeShapeType="1"/>
          </p:cNvCxnSpPr>
          <p:nvPr/>
        </p:nvCxnSpPr>
        <p:spPr bwMode="auto">
          <a:xfrm>
            <a:off x="1676400" y="2057400"/>
            <a:ext cx="23622000" cy="0"/>
          </a:xfrm>
          <a:prstGeom prst="line">
            <a:avLst/>
          </a:prstGeom>
          <a:noFill/>
          <a:ln w="25400">
            <a:solidFill>
              <a:srgbClr val="93978A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16" name="TextBox 6"/>
          <p:cNvSpPr txBox="1">
            <a:spLocks noChangeArrowheads="1"/>
          </p:cNvSpPr>
          <p:nvPr/>
        </p:nvSpPr>
        <p:spPr bwMode="auto">
          <a:xfrm>
            <a:off x="1524000" y="990600"/>
            <a:ext cx="35356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6000" dirty="0" smtClean="0">
                <a:solidFill>
                  <a:srgbClr val="000000"/>
                </a:solidFill>
                <a:latin typeface="LeituraSans-Grot 1" charset="0"/>
              </a:rPr>
              <a:t>Oregon State University, College of Engineering</a:t>
            </a:r>
            <a:endParaRPr lang="en-US" altLang="en-US" sz="6000" dirty="0">
              <a:solidFill>
                <a:srgbClr val="000000"/>
              </a:solidFill>
              <a:latin typeface="LeituraSans-Grot 1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8666163"/>
            <a:ext cx="8458200" cy="11079956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Solving </a:t>
            </a:r>
            <a:r>
              <a:rPr lang="en-US" altLang="en-US" sz="5400" dirty="0" err="1" smtClean="0">
                <a:solidFill>
                  <a:srgbClr val="000000"/>
                </a:solidFill>
                <a:latin typeface="LeituraSans-Grot 3" charset="0"/>
              </a:rPr>
              <a:t>Multipathing</a:t>
            </a:r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 one GPS at a time</a:t>
            </a:r>
            <a:endParaRPr lang="en-US" altLang="en-US" sz="54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endParaRPr lang="en-US" altLang="en-US" sz="54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Background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r>
              <a:rPr lang="en-US" sz="3000" dirty="0" smtClean="0">
                <a:solidFill>
                  <a:srgbClr val="000000"/>
                </a:solidFill>
              </a:rPr>
              <a:t>	Surveyors </a:t>
            </a:r>
            <a:r>
              <a:rPr lang="en-US" sz="3000" dirty="0">
                <a:solidFill>
                  <a:srgbClr val="000000"/>
                </a:solidFill>
              </a:rPr>
              <a:t>work on the most precise level they are capable of. They </a:t>
            </a:r>
            <a:r>
              <a:rPr lang="en-US" sz="3000" dirty="0" smtClean="0">
                <a:solidFill>
                  <a:srgbClr val="000000"/>
                </a:solidFill>
              </a:rPr>
              <a:t>use survey grade </a:t>
            </a:r>
            <a:r>
              <a:rPr lang="en-US" sz="3000" dirty="0">
                <a:solidFill>
                  <a:srgbClr val="000000"/>
                </a:solidFill>
              </a:rPr>
              <a:t>GPS receivers to receive data from active satellites in view. The common accuracy level </a:t>
            </a:r>
            <a:r>
              <a:rPr lang="en-US" sz="3000" dirty="0" smtClean="0">
                <a:solidFill>
                  <a:srgbClr val="000000"/>
                </a:solidFill>
              </a:rPr>
              <a:t>is centimeters</a:t>
            </a:r>
            <a:r>
              <a:rPr lang="en-US" sz="3000" dirty="0">
                <a:solidFill>
                  <a:srgbClr val="000000"/>
                </a:solidFill>
              </a:rPr>
              <a:t>. A significant problem in quality of collected data occurs when obstructions, for </a:t>
            </a:r>
            <a:r>
              <a:rPr lang="en-US" sz="3000" dirty="0" smtClean="0">
                <a:solidFill>
                  <a:srgbClr val="000000"/>
                </a:solidFill>
              </a:rPr>
              <a:t>example buildings </a:t>
            </a:r>
            <a:r>
              <a:rPr lang="en-US" sz="3000" dirty="0">
                <a:solidFill>
                  <a:srgbClr val="000000"/>
                </a:solidFill>
              </a:rPr>
              <a:t>or trees, nearby or overhead obstruct the line of site between the satellite and the GPS receiver.</a:t>
            </a:r>
          </a:p>
          <a:p>
            <a:r>
              <a:rPr lang="en-US" sz="3000" dirty="0" smtClean="0">
                <a:solidFill>
                  <a:srgbClr val="000000"/>
                </a:solidFill>
              </a:rPr>
              <a:t>	These </a:t>
            </a:r>
            <a:r>
              <a:rPr lang="en-US" sz="3000" dirty="0">
                <a:solidFill>
                  <a:srgbClr val="000000"/>
                </a:solidFill>
              </a:rPr>
              <a:t>obstructions create potential for signal reflection, causing the GPS receiver to obtain an </a:t>
            </a:r>
            <a:r>
              <a:rPr lang="en-US" sz="3000" dirty="0" smtClean="0">
                <a:solidFill>
                  <a:srgbClr val="000000"/>
                </a:solidFill>
              </a:rPr>
              <a:t>erroneous location</a:t>
            </a:r>
            <a:r>
              <a:rPr lang="en-US" sz="3000" dirty="0">
                <a:solidFill>
                  <a:srgbClr val="000000"/>
                </a:solidFill>
              </a:rPr>
              <a:t>. This phenomenon is termed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by surveyors. This is a huge setback to </a:t>
            </a:r>
            <a:r>
              <a:rPr lang="en-US" sz="3000" dirty="0" smtClean="0">
                <a:solidFill>
                  <a:srgbClr val="000000"/>
                </a:solidFill>
              </a:rPr>
              <a:t>surveyors because </a:t>
            </a:r>
            <a:r>
              <a:rPr lang="en-US" sz="3000" dirty="0">
                <a:solidFill>
                  <a:srgbClr val="000000"/>
                </a:solidFill>
              </a:rPr>
              <a:t>they set up their equipment, survey for hours on end, then process the data and recheck </a:t>
            </a:r>
            <a:r>
              <a:rPr lang="en-US" sz="3000" dirty="0" smtClean="0">
                <a:solidFill>
                  <a:srgbClr val="000000"/>
                </a:solidFill>
              </a:rPr>
              <a:t>the position </a:t>
            </a:r>
            <a:r>
              <a:rPr lang="en-US" sz="3000" dirty="0">
                <a:solidFill>
                  <a:srgbClr val="000000"/>
                </a:solidFill>
              </a:rPr>
              <a:t>the next day. If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occurs, they will need to recollect data.</a:t>
            </a:r>
            <a:endParaRPr lang="en-US" altLang="en-US" sz="30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endParaRPr lang="en-US" altLang="en-US" sz="1800" dirty="0">
              <a:solidFill>
                <a:srgbClr val="000000"/>
              </a:solidFill>
              <a:latin typeface="LeituraSans-Grot 3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2262757" y="24147620"/>
            <a:ext cx="8382000" cy="32316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Results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 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451800" y="8666163"/>
            <a:ext cx="9296400" cy="1123384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Contact Info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Client: 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Dr. Dan Gillins </a:t>
            </a:r>
            <a:r>
              <a:rPr lang="en-US" sz="4000" dirty="0" smtClean="0">
                <a:solidFill>
                  <a:srgbClr val="000000"/>
                </a:solidFill>
              </a:rPr>
              <a:t>Ph.D</a:t>
            </a:r>
            <a:r>
              <a:rPr lang="en-US" sz="4000" dirty="0">
                <a:solidFill>
                  <a:srgbClr val="000000"/>
                </a:solidFill>
              </a:rPr>
              <a:t>., </a:t>
            </a:r>
            <a:r>
              <a:rPr lang="en-US" sz="4000" dirty="0">
                <a:solidFill>
                  <a:srgbClr val="000000"/>
                </a:solidFill>
              </a:rPr>
              <a:t>P.L.S.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Assistant </a:t>
            </a:r>
            <a:r>
              <a:rPr lang="en-US" sz="4000" dirty="0">
                <a:solidFill>
                  <a:srgbClr val="000000"/>
                </a:solidFill>
              </a:rPr>
              <a:t>Professor of </a:t>
            </a:r>
            <a:r>
              <a:rPr lang="en-US" sz="4000" dirty="0" err="1">
                <a:solidFill>
                  <a:srgbClr val="000000"/>
                </a:solidFill>
              </a:rPr>
              <a:t>Geomatics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School </a:t>
            </a:r>
            <a:r>
              <a:rPr lang="en-US" sz="4000" dirty="0">
                <a:solidFill>
                  <a:srgbClr val="000000"/>
                </a:solidFill>
              </a:rPr>
              <a:t>of Civil &amp; Construction </a:t>
            </a:r>
            <a:r>
              <a:rPr lang="en-US" sz="4000" dirty="0" smtClean="0">
                <a:solidFill>
                  <a:srgbClr val="000000"/>
                </a:solidFill>
              </a:rPr>
              <a:t>			Engineering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Oregon </a:t>
            </a:r>
            <a:r>
              <a:rPr lang="en-US" sz="4000" dirty="0">
                <a:solidFill>
                  <a:srgbClr val="000000"/>
                </a:solidFill>
              </a:rPr>
              <a:t>State </a:t>
            </a:r>
            <a:r>
              <a:rPr lang="en-US" sz="4000" dirty="0" smtClean="0">
                <a:solidFill>
                  <a:srgbClr val="000000"/>
                </a:solidFill>
              </a:rPr>
              <a:t>University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Dan.Gillins@oregonstate.edu</a:t>
            </a:r>
          </a:p>
          <a:p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Team Members: </a:t>
            </a:r>
            <a:endParaRPr lang="en-US" altLang="en-US" sz="4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Albert Le								leal@onid.oregonstate.edu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Nathan Christopher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Christon@onid.oregonstate.edu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Daniel Lin	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Lintzu@onid.oregonstate.edu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" name="AutoShape 19" descr="data:image/png;base64,iVBORw0KGgoAAAANSUhEUgAAAI4AAACOCAMAAADQI8A6AAAAflBMVEX///8AAADx8fFSUlL09PS4uLhISEhBQUHq6uqWlpaampr4+PiSkpJOTk5WVlb8/PzY2NgRERFvb2/GxsaysrKpqakjIyPAwMAICAh0dHSkpKTe3t5lZWU8PDwYGBiAgIA0NDTS0tIrKyuIiIg3NzdpaWkWFhZdXV0mJiYuLi7tcPdEAAAEfklEQVR4nO2c25KiMBCGaQaZKAIqigdEhtFZx/d/wYUkKuQkW0sLF/lvpipI8pFDd6eTGsfpR1lP9fSj5OINjdBQfIXN0AwNTZYQkaEhHiJXgBF1z6Siga+xdI8X1jgwG5qDi3ZOpaE5uP5wnPnQIFT3zoH8vbMn2ASq0o87DhxUb2VrJBwCs1guXS8fOCrbQyIfCWetMi7eCp6SO8L9gSUSzrlqcCEWJssGTiR5rjnADmlKHesGheEKCmiqFF4p68IEBydUTFfSooGj6hWkuZzXdfvtyGYOnxuPoYRBcYL2wBzoAyRv9qWoPC0yh/zSB4XjbP1z86F71a//vnCObqMo3lamyPUfrWbb5gvbJaYzYzjy4nKZIZyI5fEUMHEurPZpVxySG4z1/+uT1f7ZFWdh8h394OxADiR0OJUVhxPeyqqMSLJQTB4dzh7gEpwVD/rRR9XtwU7+Wh2OXy9+EsFWfNCPopA43jfAWSjX4ZzoT7dYTqKoPJKXAuw74gAjn4uOrCfVwZencEwGnFX1J1YESX3Jrdq4dsfBCr3uKv8NJ0XGOfzbYIErFvarkE+IrjhINoeLhjZdF3pdKK7CfrVReWgdTlrHZKh7r5WqXYNVhhPmaC1oyCB+sMFn4e6UWewrlupw6G45x8saunSsfrvisHgHyYHW9dfRi7TOtTgZDZVXaD6Cris5mtIGpxFgWsKARafSZHgRumNlMFxa+0WyJDocnvmJkHDWtPZCSgtocUq6FToh4Vw1fa/FCX7oA6RokO59L3Jsp8Wp0yloltCtNzXtPfErnMkSz42WoKlbj5Ol9AtQcNg6KbQ4igXtftOlhXKas9HifKrNY2UIKc4HSpCx1g4Ww1EkKhZ0sCIUu5zQRq/yp3IcxQJiSd4jitcidGWlshUhLPEjxqyVCl2H9iE6EWAqfSs5aVrNfN0o9iH2rb+SC+XZU3k9z0Dtc/tRxmr/0OBI5SWdyJDj0Dgxz/cfhZMSjiNmxe7JL6SMQdUAmz0QtVvgOLdWobvhNHjRYHzgTdzmzQ7ig9gK6cv7yQli6O4ER94IRI2InM9YeHZDMOf9CDusWJApvPNAPnFpFwXlveRKaIFHzrvHr5CypnfxvD5Vutok20P0LDjtJ1VB4xf4p8dkD52VvuGoP5h2pbkhRaWCuO1/oRNuLqUhrzlh1Prdv6drmMik+DLAhIdSdcaNqIAszn+ULP46Q84I6rT4WQos+XTQa07r9rReDX1rJskbNPKG+e06N3DeuZo0mj1pcumY9P06PHH84W8PxvMnztfgg7XO0yfO7uYPPJdFGzjwfTTRDI4MBzn6e6Xku0UjXu95t0Khd/By7J008rkj3RcZFmfgm5WncQ1WLuDgHsW+1EzAGdhJBMnh9mA5ToZ36TxROYJlRUWeOGO4sGxxTLI4Jlkck8aLMzIzaHEkWRyTLI5JFscki2OSxTHJ8y2OXhbHJItjksUxyeKYZHFMGi/OGP6bgcUxyeKYZHFMsjgmWRyTRoYTh6PCcSyOSRbHJItjUp84fwHPAzHO0Q0yAgAAAABJRU5ErkJggg=="/>
          <p:cNvSpPr>
            <a:spLocks noChangeAspect="1" noChangeArrowheads="1"/>
          </p:cNvSpPr>
          <p:nvPr/>
        </p:nvSpPr>
        <p:spPr bwMode="auto">
          <a:xfrm>
            <a:off x="1524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33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9900" y="1730246"/>
            <a:ext cx="4229100" cy="432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23" descr="https://oregonstateuniversity.sharepoint.com/sites/Personal/Trident%20GPS%20Project%20Blog/capstone18_blog/Lists/Photos/Wireless%20GPS%20Multipathing%20setup.jpg"/>
          <p:cNvSpPr>
            <a:spLocks noChangeAspect="1" noChangeArrowheads="1"/>
          </p:cNvSpPr>
          <p:nvPr/>
        </p:nvSpPr>
        <p:spPr bwMode="auto">
          <a:xfrm>
            <a:off x="30480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3359808" y="16588829"/>
            <a:ext cx="8153401" cy="6499771"/>
            <a:chOff x="23102046" y="10033030"/>
            <a:chExt cx="8153401" cy="6499771"/>
          </a:xfrm>
        </p:grpSpPr>
        <p:pic>
          <p:nvPicPr>
            <p:cNvPr id="13336" name="Picture 2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02047" y="10033030"/>
              <a:ext cx="8153400" cy="6115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23102046" y="16148080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3. Trident GPS system, transmitting via Bluetooth to laptop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3404727" y="8814070"/>
            <a:ext cx="8063563" cy="6408933"/>
            <a:chOff x="12496800" y="21670076"/>
            <a:chExt cx="8063563" cy="6408933"/>
          </a:xfrm>
        </p:grpSpPr>
        <p:pic>
          <p:nvPicPr>
            <p:cNvPr id="13337" name="Picture 2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10434" y="21670076"/>
              <a:ext cx="8049929" cy="6037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8"/>
            <p:cNvSpPr txBox="1"/>
            <p:nvPr/>
          </p:nvSpPr>
          <p:spPr>
            <a:xfrm>
              <a:off x="12496800" y="27694288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2. Initial testing of GPS connection and parsing via USB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22936200" y="24390273"/>
            <a:ext cx="9000619" cy="6546927"/>
            <a:chOff x="22936200" y="23164800"/>
            <a:chExt cx="9000619" cy="654692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36200" y="23164800"/>
              <a:ext cx="9000619" cy="6162206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23241000" y="29327006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4. Trident Software Flow Diagram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955614" y="19759092"/>
            <a:ext cx="7442571" cy="6393020"/>
            <a:chOff x="1954493" y="17754600"/>
            <a:chExt cx="7442571" cy="6393020"/>
          </a:xfrm>
        </p:grpSpPr>
        <p:pic>
          <p:nvPicPr>
            <p:cNvPr id="13339" name="Picture 27" descr="https://encrypted-tbn1.gstatic.com/images?q=tbn:ANd9GcSkz7fnyL_xk-8Fg9FZ1c8r961xI-pD8p7dpbwyZ2SzsKUxF0V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6735" y="17754600"/>
              <a:ext cx="7440329" cy="6008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/>
            <p:cNvSpPr txBox="1"/>
            <p:nvPr/>
          </p:nvSpPr>
          <p:spPr>
            <a:xfrm>
              <a:off x="1954493" y="23762899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1. GPS signal reflects off of obstructions causing </a:t>
              </a:r>
              <a:r>
                <a:rPr lang="en-US" dirty="0" err="1" smtClean="0">
                  <a:solidFill>
                    <a:srgbClr val="000000"/>
                  </a:solidFill>
                </a:rPr>
                <a:t>Multipathing</a:t>
              </a:r>
              <a:r>
                <a:rPr lang="en-US" dirty="0" smtClean="0">
                  <a:solidFill>
                    <a:srgbClr val="000000"/>
                  </a:solidFill>
                </a:rPr>
                <a:t>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12478003" y="8988534"/>
            <a:ext cx="7951507" cy="400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5400" dirty="0">
                <a:solidFill>
                  <a:srgbClr val="000000"/>
                </a:solidFill>
                <a:latin typeface="LeituraSans-Grot 3" charset="0"/>
              </a:rPr>
              <a:t>Description</a:t>
            </a:r>
          </a:p>
          <a:p>
            <a:pPr eaLnBrk="1" hangingPunct="1">
              <a:buFont typeface="Arial" pitchFamily="34" charset="0"/>
              <a:buChar char="•"/>
            </a:pP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Instead of one GPS receiver, we use three. One main receiver and two to cross check the main. </a:t>
            </a: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>
                <a:solidFill>
                  <a:srgbClr val="000000"/>
                </a:solidFill>
                <a:latin typeface="LeituraSans-Grot 2" charset="0"/>
              </a:rPr>
              <a:t>Bullet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cience_poster_48x36_hang-ta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science_poster_48x36_hang-tag</Template>
  <TotalTime>222</TotalTime>
  <Words>101</Words>
  <Application>Microsoft Office PowerPoint</Application>
  <PresentationFormat>Custom</PresentationFormat>
  <Paragraphs>39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MS PGothic</vt:lpstr>
      <vt:lpstr>MS PGothic</vt:lpstr>
      <vt:lpstr>Arial</vt:lpstr>
      <vt:lpstr>Calibri</vt:lpstr>
      <vt:lpstr>LeituraSans-Grot 1</vt:lpstr>
      <vt:lpstr>LeituraSans-Grot 2</vt:lpstr>
      <vt:lpstr>LeituraSans-Grot 3</vt:lpstr>
      <vt:lpstr>Soho Std</vt:lpstr>
      <vt:lpstr>Times New Roman</vt:lpstr>
      <vt:lpstr>science_poster_48x36_hang-tag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Christopher</dc:creator>
  <cp:lastModifiedBy>Albert Le</cp:lastModifiedBy>
  <cp:revision>13</cp:revision>
  <cp:lastPrinted>2011-10-05T18:33:00Z</cp:lastPrinted>
  <dcterms:created xsi:type="dcterms:W3CDTF">2014-12-01T23:51:31Z</dcterms:created>
  <dcterms:modified xsi:type="dcterms:W3CDTF">2014-12-02T23:34:20Z</dcterms:modified>
</cp:coreProperties>
</file>